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8"/>
  </p:notesMasterIdLst>
  <p:sldIdLst>
    <p:sldId id="256" r:id="rId2"/>
    <p:sldId id="257" r:id="rId3"/>
    <p:sldId id="279" r:id="rId4"/>
    <p:sldId id="258" r:id="rId5"/>
    <p:sldId id="272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7" r:id="rId16"/>
    <p:sldId id="276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Raleway" panose="020B0604020202020204" charset="0"/>
      <p:regular r:id="rId28"/>
      <p:bold r:id="rId29"/>
      <p:italic r:id="rId30"/>
      <p:boldItalic r:id="rId31"/>
    </p:embeddedFont>
    <p:embeddedFont>
      <p:font typeface="Wingdings 3" panose="05040102010807070707" pitchFamily="18" charset="2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434" autoAdjust="0"/>
  </p:normalViewPr>
  <p:slideViewPr>
    <p:cSldViewPr snapToGrid="0">
      <p:cViewPr varScale="1">
        <p:scale>
          <a:sx n="96" d="100"/>
          <a:sy n="96" d="100"/>
        </p:scale>
        <p:origin x="63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444324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1358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64715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d9c67055b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d9c67055b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9466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7389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51622d55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51622d55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9712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d9c67055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d9c67055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19082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3653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d9c67055b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d9c67055b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7425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1238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d9c67055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d9c67055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1177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0563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d9c67055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d9c67055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3227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700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6889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1d9165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1d9165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103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430e6bdd_5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5430e6bdd_5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256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9" r:id="rId10"/>
    <p:sldLayoutId id="2147483660" r:id="rId11"/>
    <p:sldLayoutId id="2147483661" r:id="rId12"/>
    <p:sldLayoutId id="214748366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819341" y="2421133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>
            <a:spLocks noGrp="1"/>
          </p:cNvSpPr>
          <p:nvPr>
            <p:ph type="ctrTitle"/>
          </p:nvPr>
        </p:nvSpPr>
        <p:spPr>
          <a:xfrm>
            <a:off x="196050" y="1289967"/>
            <a:ext cx="559515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TEMPERATURE BOX :</a:t>
            </a:r>
            <a:endParaRPr sz="2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8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INTRODUCTORY CONTROL SYSTEMS PROJECT</a:t>
            </a:r>
            <a:endParaRPr sz="28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/>
          </a:p>
        </p:txBody>
      </p:sp>
      <p:sp>
        <p:nvSpPr>
          <p:cNvPr id="137" name="Google Shape;137;p17"/>
          <p:cNvSpPr txBox="1">
            <a:spLocks noGrp="1"/>
          </p:cNvSpPr>
          <p:nvPr>
            <p:ph type="subTitle" idx="1"/>
          </p:nvPr>
        </p:nvSpPr>
        <p:spPr>
          <a:xfrm>
            <a:off x="365384" y="3166099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Fall 2018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GROUP D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29451" y="504218"/>
            <a:ext cx="6128550" cy="706964"/>
          </a:xfrm>
        </p:spPr>
        <p:txBody>
          <a:bodyPr/>
          <a:lstStyle/>
          <a:p>
            <a:r>
              <a:rPr lang="en-US" b="1" dirty="0"/>
              <a:t>COMPARISON CIRCUIT</a:t>
            </a:r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29451" y="1211182"/>
            <a:ext cx="4807749" cy="664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GB" sz="2000" b="1" dirty="0">
                <a:solidFill>
                  <a:schemeClr val="tx1"/>
                </a:solidFill>
              </a:rPr>
              <a:t>Conditions For the Comparison Circuit:</a:t>
            </a:r>
          </a:p>
          <a:p>
            <a:endParaRPr lang="en-GB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11610"/>
              </p:ext>
            </p:extLst>
          </p:nvPr>
        </p:nvGraphicFramePr>
        <p:xfrm>
          <a:off x="348394" y="1924635"/>
          <a:ext cx="8534400" cy="2793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4573"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Conditions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200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3142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V</a:t>
                      </a:r>
                      <a:r>
                        <a:rPr lang="en-GB" sz="900" dirty="0"/>
                        <a:t>T</a:t>
                      </a:r>
                      <a:r>
                        <a:rPr lang="en-GB" dirty="0"/>
                        <a:t> &lt; V</a:t>
                      </a:r>
                      <a:r>
                        <a:rPr lang="en-GB" sz="900" dirty="0"/>
                        <a:t>L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3142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V</a:t>
                      </a:r>
                      <a:r>
                        <a:rPr lang="en-GB" sz="800" dirty="0"/>
                        <a:t>L</a:t>
                      </a:r>
                      <a:r>
                        <a:rPr lang="en-GB" dirty="0"/>
                        <a:t> &lt; V</a:t>
                      </a:r>
                      <a:r>
                        <a:rPr lang="en-GB" sz="800" dirty="0"/>
                        <a:t>T</a:t>
                      </a:r>
                      <a:r>
                        <a:rPr lang="en-GB" dirty="0"/>
                        <a:t> &lt;</a:t>
                      </a:r>
                      <a:r>
                        <a:rPr lang="en-GB" baseline="0" dirty="0"/>
                        <a:t> V</a:t>
                      </a:r>
                      <a:r>
                        <a:rPr lang="en-GB" sz="800" baseline="0" dirty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3142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V</a:t>
                      </a:r>
                      <a:r>
                        <a:rPr lang="en-GB" sz="1000" dirty="0"/>
                        <a:t>T</a:t>
                      </a:r>
                      <a:r>
                        <a:rPr lang="en-GB" dirty="0"/>
                        <a:t> &gt; V</a:t>
                      </a:r>
                      <a:r>
                        <a:rPr lang="en-GB" sz="1000" dirty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Google Shape;253;p33"/>
          <p:cNvSpPr/>
          <p:nvPr/>
        </p:nvSpPr>
        <p:spPr>
          <a:xfrm>
            <a:off x="0" y="4833992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Rayed </a:t>
            </a:r>
            <a:r>
              <a:rPr lang="en-GB" dirty="0" err="1"/>
              <a:t>Md</a:t>
            </a:r>
            <a:r>
              <a:rPr lang="en-GB" dirty="0"/>
              <a:t> </a:t>
            </a:r>
            <a:r>
              <a:rPr lang="en-GB" dirty="0" err="1"/>
              <a:t>Muhaymin</a:t>
            </a:r>
            <a:r>
              <a:rPr lang="en-GB" dirty="0"/>
              <a:t> </a:t>
            </a:r>
            <a:r>
              <a:rPr lang="en-GB" dirty="0" err="1"/>
              <a:t>Hasan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591462" y="209174"/>
            <a:ext cx="7688400" cy="946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DIGITAL LOGIC CIRCUIT</a:t>
            </a:r>
            <a:endParaRPr dirty="0"/>
          </a:p>
        </p:txBody>
      </p:sp>
      <p:graphicFrame>
        <p:nvGraphicFramePr>
          <p:cNvPr id="3" name="Content Placeholder 7">
            <a:extLst>
              <a:ext uri="{FF2B5EF4-FFF2-40B4-BE49-F238E27FC236}">
                <a16:creationId xmlns:a16="http://schemas.microsoft.com/office/drawing/2014/main" id="{B0D93499-D95D-4601-B569-BB5DF3A61B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7112996"/>
              </p:ext>
            </p:extLst>
          </p:nvPr>
        </p:nvGraphicFramePr>
        <p:xfrm>
          <a:off x="982493" y="1845733"/>
          <a:ext cx="3149240" cy="29013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73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73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73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73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237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RK+1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37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37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37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37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37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237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237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237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Content Placeholder 9">
            <a:extLst>
              <a:ext uri="{FF2B5EF4-FFF2-40B4-BE49-F238E27FC236}">
                <a16:creationId xmlns:a16="http://schemas.microsoft.com/office/drawing/2014/main" id="{FF270E92-640C-4AA2-A163-0475194851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692430"/>
              </p:ext>
            </p:extLst>
          </p:nvPr>
        </p:nvGraphicFramePr>
        <p:xfrm>
          <a:off x="5359942" y="1971572"/>
          <a:ext cx="3404680" cy="27074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81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81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86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96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9939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  Voltage Comparison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Relay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9939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VT ≤ VL &lt; VH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761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VL &lt; VT</a:t>
                      </a:r>
                      <a:r>
                        <a:rPr lang="en-US" baseline="0" dirty="0">
                          <a:solidFill>
                            <a:schemeClr val="bg1"/>
                          </a:solidFill>
                        </a:rPr>
                        <a:t> &lt; VH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No change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9939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VL &lt; VH ≤ VT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OFF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3421C90-3AFF-43AD-9073-1F8E3F60CFFC}"/>
              </a:ext>
            </a:extLst>
          </p:cNvPr>
          <p:cNvSpPr txBox="1"/>
          <p:nvPr/>
        </p:nvSpPr>
        <p:spPr>
          <a:xfrm>
            <a:off x="1271214" y="1253067"/>
            <a:ext cx="342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Truth Table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B9D377-E4B5-4624-88C2-6324A2AB0CC3}"/>
              </a:ext>
            </a:extLst>
          </p:cNvPr>
          <p:cNvSpPr txBox="1"/>
          <p:nvPr/>
        </p:nvSpPr>
        <p:spPr>
          <a:xfrm>
            <a:off x="5631444" y="1253067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cs typeface="Times New Roman" pitchFamily="18" charset="0"/>
              </a:rPr>
              <a:t>Voltage Comparison</a:t>
            </a:r>
          </a:p>
        </p:txBody>
      </p:sp>
      <p:sp>
        <p:nvSpPr>
          <p:cNvPr id="7" name="Google Shape;253;p33"/>
          <p:cNvSpPr/>
          <p:nvPr/>
        </p:nvSpPr>
        <p:spPr>
          <a:xfrm>
            <a:off x="0" y="4833992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 err="1">
                <a:solidFill>
                  <a:schemeClr val="bg2"/>
                </a:solidFill>
              </a:rPr>
              <a:t>Mehrab</a:t>
            </a:r>
            <a:r>
              <a:rPr lang="en-GB" dirty="0">
                <a:solidFill>
                  <a:schemeClr val="bg2"/>
                </a:solidFill>
              </a:rPr>
              <a:t> </a:t>
            </a:r>
            <a:r>
              <a:rPr lang="en-GB" dirty="0" err="1">
                <a:solidFill>
                  <a:schemeClr val="bg2"/>
                </a:solidFill>
              </a:rPr>
              <a:t>Azam</a:t>
            </a:r>
            <a:r>
              <a:rPr lang="en-GB" dirty="0">
                <a:solidFill>
                  <a:schemeClr val="bg2"/>
                </a:solidFill>
              </a:rPr>
              <a:t> Khan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title"/>
          </p:nvPr>
        </p:nvSpPr>
        <p:spPr>
          <a:xfrm>
            <a:off x="610916" y="556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IMPLEMENTATION WITH D-FLIPFLOPS</a:t>
            </a:r>
            <a:endParaRPr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E25A423-4174-4539-8363-7E6B177759B5}"/>
              </a:ext>
            </a:extLst>
          </p:cNvPr>
          <p:cNvSpPr txBox="1">
            <a:spLocks/>
          </p:cNvSpPr>
          <p:nvPr/>
        </p:nvSpPr>
        <p:spPr>
          <a:xfrm>
            <a:off x="610916" y="1338225"/>
            <a:ext cx="4252914" cy="4528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q"/>
            </a:pPr>
            <a:r>
              <a:rPr lang="en-US" sz="1400" b="1" dirty="0">
                <a:solidFill>
                  <a:schemeClr val="tx1"/>
                </a:solidFill>
              </a:rPr>
              <a:t>D flip-flop is also known as transparent flip-flop cause next state always follows D  .</a:t>
            </a:r>
          </a:p>
          <a:p>
            <a:pPr>
              <a:buFont typeface="Wingdings" pitchFamily="2" charset="2"/>
              <a:buChar char="q"/>
            </a:pPr>
            <a:r>
              <a:rPr lang="en-US" sz="1400" b="1" dirty="0">
                <a:solidFill>
                  <a:schemeClr val="tx1"/>
                </a:solidFill>
              </a:rPr>
              <a:t>Utilizes the logic to control relay</a:t>
            </a:r>
          </a:p>
          <a:p>
            <a:pPr marL="0" indent="0">
              <a:buNone/>
            </a:pPr>
            <a:r>
              <a:rPr lang="en-US" sz="1200" b="1" dirty="0">
                <a:solidFill>
                  <a:schemeClr val="tx1"/>
                </a:solidFill>
              </a:rPr>
              <a:t>	Characteristics Table </a:t>
            </a:r>
            <a:r>
              <a:rPr lang="en-US" sz="1200" dirty="0">
                <a:solidFill>
                  <a:schemeClr val="tx1"/>
                </a:solidFill>
              </a:rPr>
              <a:t>:</a:t>
            </a: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DF2C4212-63DC-4C2E-AA6C-07A2F2C0E9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0463638"/>
              </p:ext>
            </p:extLst>
          </p:nvPr>
        </p:nvGraphicFramePr>
        <p:xfrm>
          <a:off x="770629" y="2597796"/>
          <a:ext cx="3788229" cy="21009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27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27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27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01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(AQ)</a:t>
                      </a:r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[(AQ)</a:t>
                      </a:r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’</a:t>
                      </a:r>
                      <a:r>
                        <a:rPr lang="en-US" dirty="0"/>
                        <a:t>.B]</a:t>
                      </a:r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1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1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1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1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0" name="Content Placeholder 9" descr="logic cct.PNG">
            <a:extLst>
              <a:ext uri="{FF2B5EF4-FFF2-40B4-BE49-F238E27FC236}">
                <a16:creationId xmlns:a16="http://schemas.microsoft.com/office/drawing/2014/main" id="{932FC8B7-3891-4656-AC94-30B9BEBB2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3951" y="2461609"/>
            <a:ext cx="3341097" cy="18812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43951" y="1338225"/>
            <a:ext cx="3122578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+mn-lt"/>
              </a:rPr>
              <a:t>Here , R</a:t>
            </a:r>
            <a:r>
              <a:rPr lang="en-US" b="1" baseline="-25000" dirty="0">
                <a:solidFill>
                  <a:schemeClr val="tx1"/>
                </a:solidFill>
                <a:latin typeface="+mn-lt"/>
              </a:rPr>
              <a:t>K+1 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 (Relay’s next state)</a:t>
            </a:r>
            <a:r>
              <a:rPr lang="en-US" b="1" baseline="-250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 is implemented with 2 NAND gates and a D Flip-flop</a:t>
            </a:r>
            <a:endParaRPr lang="en-US" b="1" baseline="-25000" dirty="0">
              <a:solidFill>
                <a:schemeClr val="tx1"/>
              </a:solidFill>
              <a:latin typeface="+mn-lt"/>
            </a:endParaRPr>
          </a:p>
          <a:p>
            <a:endParaRPr lang="en-US" sz="1100" b="1" dirty="0">
              <a:latin typeface="+mn-lt"/>
            </a:endParaRPr>
          </a:p>
          <a:p>
            <a:endParaRPr lang="en-GB" dirty="0">
              <a:latin typeface="+mn-lt"/>
            </a:endParaRPr>
          </a:p>
        </p:txBody>
      </p:sp>
      <p:sp>
        <p:nvSpPr>
          <p:cNvPr id="12" name="Google Shape;253;p33"/>
          <p:cNvSpPr/>
          <p:nvPr/>
        </p:nvSpPr>
        <p:spPr>
          <a:xfrm>
            <a:off x="0" y="4833992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 err="1">
                <a:solidFill>
                  <a:schemeClr val="bg2"/>
                </a:solidFill>
              </a:rPr>
              <a:t>Md</a:t>
            </a:r>
            <a:r>
              <a:rPr lang="en-GB" dirty="0">
                <a:solidFill>
                  <a:schemeClr val="bg2"/>
                </a:solidFill>
              </a:rPr>
              <a:t> </a:t>
            </a:r>
            <a:r>
              <a:rPr lang="en-GB" dirty="0" err="1">
                <a:solidFill>
                  <a:schemeClr val="bg2"/>
                </a:solidFill>
              </a:rPr>
              <a:t>Rezuwan</a:t>
            </a:r>
            <a:r>
              <a:rPr lang="en-GB" dirty="0">
                <a:solidFill>
                  <a:schemeClr val="bg2"/>
                </a:solidFill>
              </a:rPr>
              <a:t> Hassan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B963A3-E464-4FAA-AD29-595D9BD294DA}"/>
              </a:ext>
            </a:extLst>
          </p:cNvPr>
          <p:cNvSpPr txBox="1"/>
          <p:nvPr/>
        </p:nvSpPr>
        <p:spPr>
          <a:xfrm>
            <a:off x="5705061" y="4432852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Figure: Sequential digital logic for comparison block.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>
            <a:spLocks noGrp="1"/>
          </p:cNvSpPr>
          <p:nvPr>
            <p:ph type="title"/>
          </p:nvPr>
        </p:nvSpPr>
        <p:spPr>
          <a:xfrm>
            <a:off x="729450" y="488916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AMPLIFIER</a:t>
            </a:r>
            <a:endParaRPr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92015EA-0AD7-452F-9D39-22BF4A3608EF}"/>
              </a:ext>
            </a:extLst>
          </p:cNvPr>
          <p:cNvSpPr txBox="1">
            <a:spLocks/>
          </p:cNvSpPr>
          <p:nvPr/>
        </p:nvSpPr>
        <p:spPr>
          <a:xfrm>
            <a:off x="2260026" y="1293018"/>
            <a:ext cx="4180967" cy="1241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>
                <a:solidFill>
                  <a:schemeClr val="tx1"/>
                </a:solidFill>
              </a:rPr>
              <a:t>Inverting amplifier used to get desired value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Connected to two resistors of op-amp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Op-amp connected to relay circuit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Relay does not work when value is -3V</a:t>
            </a:r>
          </a:p>
          <a:p>
            <a:pPr>
              <a:buFont typeface="Lato"/>
              <a:buNone/>
            </a:pPr>
            <a:endParaRPr lang="en-US" sz="1400" b="1" dirty="0">
              <a:solidFill>
                <a:schemeClr val="tx1"/>
              </a:solidFill>
            </a:endParaRPr>
          </a:p>
          <a:p>
            <a:endParaRPr lang="en-US" sz="1400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D09DC4-1B26-4010-BE8E-32905E58F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026" y="2534596"/>
            <a:ext cx="4520816" cy="1971695"/>
          </a:xfrm>
          <a:prstGeom prst="rect">
            <a:avLst/>
          </a:prstGeom>
        </p:spPr>
      </p:pic>
      <p:sp>
        <p:nvSpPr>
          <p:cNvPr id="7" name="Google Shape;253;p33"/>
          <p:cNvSpPr/>
          <p:nvPr/>
        </p:nvSpPr>
        <p:spPr>
          <a:xfrm>
            <a:off x="0" y="4833992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 err="1">
                <a:solidFill>
                  <a:schemeClr val="bg2"/>
                </a:solidFill>
              </a:rPr>
              <a:t>Md</a:t>
            </a:r>
            <a:r>
              <a:rPr lang="en-GB" dirty="0">
                <a:solidFill>
                  <a:schemeClr val="bg2"/>
                </a:solidFill>
              </a:rPr>
              <a:t> </a:t>
            </a:r>
            <a:r>
              <a:rPr lang="en-GB" dirty="0" err="1">
                <a:solidFill>
                  <a:schemeClr val="bg2"/>
                </a:solidFill>
              </a:rPr>
              <a:t>Rezuwan</a:t>
            </a:r>
            <a:r>
              <a:rPr lang="en-GB" dirty="0">
                <a:solidFill>
                  <a:schemeClr val="bg2"/>
                </a:solidFill>
              </a:rPr>
              <a:t> Hassan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>
            <a:spLocks noGrp="1"/>
          </p:cNvSpPr>
          <p:nvPr>
            <p:ph type="title"/>
          </p:nvPr>
        </p:nvSpPr>
        <p:spPr>
          <a:xfrm>
            <a:off x="729450" y="349684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INVERTING AMPLIFIER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DD543-284D-4130-B8FE-77CE3C3846F2}"/>
              </a:ext>
            </a:extLst>
          </p:cNvPr>
          <p:cNvSpPr txBox="1">
            <a:spLocks/>
          </p:cNvSpPr>
          <p:nvPr/>
        </p:nvSpPr>
        <p:spPr>
          <a:xfrm>
            <a:off x="551840" y="1600740"/>
            <a:ext cx="7590211" cy="2280596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</a:rPr>
              <a:t>Input and output are out of phase by 180 degrees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</a:rPr>
              <a:t>Have higher gain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</a:rPr>
              <a:t>Vin shifted from -3V to 8V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bg1"/>
                </a:solidFill>
              </a:rPr>
              <a:t>It also provides virtual ground due to which input impedance is high which helps us to get desired value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Google Shape;253;p33"/>
          <p:cNvSpPr/>
          <p:nvPr/>
        </p:nvSpPr>
        <p:spPr>
          <a:xfrm>
            <a:off x="0" y="4833992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 err="1">
                <a:solidFill>
                  <a:schemeClr val="bg2"/>
                </a:solidFill>
              </a:rPr>
              <a:t>Md</a:t>
            </a:r>
            <a:r>
              <a:rPr lang="en-GB" dirty="0">
                <a:solidFill>
                  <a:schemeClr val="bg2"/>
                </a:solidFill>
              </a:rPr>
              <a:t> </a:t>
            </a:r>
            <a:r>
              <a:rPr lang="en-GB" dirty="0" err="1">
                <a:solidFill>
                  <a:schemeClr val="bg2"/>
                </a:solidFill>
              </a:rPr>
              <a:t>Rezuwan</a:t>
            </a:r>
            <a:r>
              <a:rPr lang="en-GB" dirty="0">
                <a:solidFill>
                  <a:schemeClr val="bg2"/>
                </a:solidFill>
              </a:rPr>
              <a:t> Hassan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29451" y="504218"/>
            <a:ext cx="6128550" cy="706964"/>
          </a:xfrm>
        </p:spPr>
        <p:txBody>
          <a:bodyPr/>
          <a:lstStyle/>
          <a:p>
            <a:r>
              <a:rPr lang="en-US" sz="3200" dirty="0">
                <a:latin typeface="Raleway" panose="020B0604020202020204" charset="0"/>
              </a:rPr>
              <a:t>RELAY and BJT</a:t>
            </a:r>
          </a:p>
        </p:txBody>
      </p:sp>
      <p:sp>
        <p:nvSpPr>
          <p:cNvPr id="9" name="Google Shape;253;p33"/>
          <p:cNvSpPr/>
          <p:nvPr/>
        </p:nvSpPr>
        <p:spPr>
          <a:xfrm>
            <a:off x="0" y="4833992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 err="1">
                <a:solidFill>
                  <a:schemeClr val="bg2"/>
                </a:solidFill>
              </a:rPr>
              <a:t>Tanjil</a:t>
            </a:r>
            <a:r>
              <a:rPr lang="en-GB" dirty="0">
                <a:solidFill>
                  <a:schemeClr val="bg2"/>
                </a:solidFill>
              </a:rPr>
              <a:t> Ahmed</a:t>
            </a:r>
            <a:endParaRPr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D03015-0261-40A2-BC04-2C043F53B0C1}"/>
              </a:ext>
            </a:extLst>
          </p:cNvPr>
          <p:cNvSpPr txBox="1">
            <a:spLocks/>
          </p:cNvSpPr>
          <p:nvPr/>
        </p:nvSpPr>
        <p:spPr>
          <a:xfrm>
            <a:off x="300264" y="1634839"/>
            <a:ext cx="4948327" cy="2405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latin typeface="+mj-lt"/>
                <a:cs typeface="Times New Roman" pitchFamily="18" charset="0"/>
              </a:rPr>
              <a:t>Relay states depend on the output of the logic circuit.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latin typeface="+mj-lt"/>
                <a:cs typeface="Times New Roman" pitchFamily="18" charset="0"/>
              </a:rPr>
              <a:t> BJT acts as a switch to magnetize the relay coil.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latin typeface="+mj-lt"/>
                <a:cs typeface="Times New Roman" pitchFamily="18" charset="0"/>
              </a:rPr>
              <a:t> Output of flip-flop connected to base of BJT.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latin typeface="+mj-lt"/>
                <a:cs typeface="Times New Roman" pitchFamily="18" charset="0"/>
              </a:rPr>
              <a:t> One point of Bulb is connected to NO pin of relay.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b="1" dirty="0">
              <a:latin typeface="+mj-lt"/>
            </a:endParaRPr>
          </a:p>
        </p:txBody>
      </p:sp>
      <p:pic>
        <p:nvPicPr>
          <p:cNvPr id="10" name="Picture 9" descr="38139436_2033267043359055_5597008179633324032_n.jpg">
            <a:extLst>
              <a:ext uri="{FF2B5EF4-FFF2-40B4-BE49-F238E27FC236}">
                <a16:creationId xmlns:a16="http://schemas.microsoft.com/office/drawing/2014/main" id="{83469207-2F1A-4372-BCDA-CAB9F7825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674" y="3038330"/>
            <a:ext cx="3290586" cy="1643860"/>
          </a:xfrm>
          <a:prstGeom prst="rect">
            <a:avLst/>
          </a:prstGeom>
        </p:spPr>
      </p:pic>
      <p:pic>
        <p:nvPicPr>
          <p:cNvPr id="11" name="Picture 10" descr="bd135-Transistor.jpg">
            <a:extLst>
              <a:ext uri="{FF2B5EF4-FFF2-40B4-BE49-F238E27FC236}">
                <a16:creationId xmlns:a16="http://schemas.microsoft.com/office/drawing/2014/main" id="{0FBEED35-F85C-42C9-B86D-E322BB3D22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944" y="991881"/>
            <a:ext cx="2120147" cy="174220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980081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7"/>
          <p:cNvSpPr txBox="1">
            <a:spLocks noGrp="1"/>
          </p:cNvSpPr>
          <p:nvPr>
            <p:ph type="title"/>
          </p:nvPr>
        </p:nvSpPr>
        <p:spPr>
          <a:xfrm>
            <a:off x="2723621" y="1954749"/>
            <a:ext cx="4134379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 YOU</a:t>
            </a:r>
            <a:endParaRPr sz="4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712517" y="70433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Members:</a:t>
            </a:r>
            <a:endParaRPr dirty="0"/>
          </a:p>
        </p:txBody>
      </p:sp>
      <p:sp>
        <p:nvSpPr>
          <p:cNvPr id="143" name="Google Shape;143;p18"/>
          <p:cNvSpPr txBox="1">
            <a:spLocks noGrp="1"/>
          </p:cNvSpPr>
          <p:nvPr>
            <p:ph type="subTitle" idx="4294967295"/>
          </p:nvPr>
        </p:nvSpPr>
        <p:spPr>
          <a:xfrm>
            <a:off x="562234" y="829732"/>
            <a:ext cx="8304364" cy="4029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FFFFFF"/>
              </a:solidFill>
            </a:endParaRPr>
          </a:p>
          <a:p>
            <a:pPr lvl="0" indent="-342900">
              <a:lnSpc>
                <a:spcPct val="100000"/>
              </a:lnSpc>
              <a:spcBef>
                <a:spcPts val="1600"/>
              </a:spcBef>
              <a:buSzPts val="1800"/>
              <a:buAutoNum type="arabicPeriod"/>
            </a:pPr>
            <a:r>
              <a:rPr lang="en-GB" sz="1600" dirty="0">
                <a:solidFill>
                  <a:schemeClr val="bg2"/>
                </a:solidFill>
              </a:rPr>
              <a:t>Nazifa Tabassum Zaima		16121101</a:t>
            </a:r>
          </a:p>
          <a:p>
            <a:pPr indent="-342900">
              <a:lnSpc>
                <a:spcPct val="100000"/>
              </a:lnSpc>
              <a:spcBef>
                <a:spcPts val="1600"/>
              </a:spcBef>
              <a:buSzPts val="1800"/>
              <a:buFont typeface="Lato"/>
              <a:buAutoNum type="arabicPeriod"/>
            </a:pPr>
            <a:r>
              <a:rPr lang="en-GB" sz="1600" dirty="0">
                <a:solidFill>
                  <a:schemeClr val="bg2"/>
                </a:solidFill>
              </a:rPr>
              <a:t>Md. Sajid Akbar		18221056</a:t>
            </a:r>
          </a:p>
          <a:p>
            <a:pPr lvl="0" indent="-342900">
              <a:lnSpc>
                <a:spcPct val="100000"/>
              </a:lnSpc>
              <a:spcBef>
                <a:spcPts val="1600"/>
              </a:spcBef>
              <a:buSzPts val="1800"/>
              <a:buAutoNum type="arabicPeriod"/>
            </a:pPr>
            <a:r>
              <a:rPr lang="en-GB" sz="1600" dirty="0" err="1">
                <a:solidFill>
                  <a:schemeClr val="bg2"/>
                </a:solidFill>
              </a:rPr>
              <a:t>Nusrat</a:t>
            </a:r>
            <a:r>
              <a:rPr lang="en-GB" sz="1600" dirty="0">
                <a:solidFill>
                  <a:schemeClr val="bg2"/>
                </a:solidFill>
              </a:rPr>
              <a:t> Islam			16121089</a:t>
            </a:r>
          </a:p>
          <a:p>
            <a:pPr lvl="0" indent="-342900">
              <a:lnSpc>
                <a:spcPct val="100000"/>
              </a:lnSpc>
              <a:spcBef>
                <a:spcPts val="1600"/>
              </a:spcBef>
              <a:buSzPts val="1800"/>
              <a:buAutoNum type="arabicPeriod"/>
            </a:pPr>
            <a:r>
              <a:rPr lang="en-GB" sz="1600" dirty="0">
                <a:solidFill>
                  <a:schemeClr val="bg2"/>
                </a:solidFill>
              </a:rPr>
              <a:t>Palash Chandra Ghosh		16121079</a:t>
            </a:r>
          </a:p>
          <a:p>
            <a:pPr lvl="0" indent="-342900">
              <a:lnSpc>
                <a:spcPct val="100000"/>
              </a:lnSpc>
              <a:spcBef>
                <a:spcPts val="1600"/>
              </a:spcBef>
              <a:buSzPts val="1800"/>
              <a:buAutoNum type="arabicPeriod"/>
            </a:pPr>
            <a:r>
              <a:rPr lang="en-GB" sz="1600" dirty="0">
                <a:solidFill>
                  <a:schemeClr val="bg2"/>
                </a:solidFill>
              </a:rPr>
              <a:t>Rayed Md </a:t>
            </a:r>
            <a:r>
              <a:rPr lang="en-GB" sz="1600" dirty="0" err="1">
                <a:solidFill>
                  <a:schemeClr val="bg2"/>
                </a:solidFill>
              </a:rPr>
              <a:t>Muhaymin</a:t>
            </a:r>
            <a:r>
              <a:rPr lang="en-GB" sz="1600" dirty="0">
                <a:solidFill>
                  <a:schemeClr val="bg2"/>
                </a:solidFill>
              </a:rPr>
              <a:t> Hasan 	16121100</a:t>
            </a:r>
          </a:p>
          <a:p>
            <a:pPr indent="-342900">
              <a:lnSpc>
                <a:spcPct val="100000"/>
              </a:lnSpc>
              <a:spcBef>
                <a:spcPts val="1600"/>
              </a:spcBef>
              <a:buSzPts val="1800"/>
              <a:buFont typeface="Lato"/>
              <a:buAutoNum type="arabicPeriod"/>
            </a:pPr>
            <a:r>
              <a:rPr lang="en-GB" sz="1600" dirty="0" err="1">
                <a:solidFill>
                  <a:schemeClr val="bg2"/>
                </a:solidFill>
              </a:rPr>
              <a:t>Mehrab</a:t>
            </a:r>
            <a:r>
              <a:rPr lang="en-GB" sz="1600" dirty="0">
                <a:solidFill>
                  <a:schemeClr val="bg2"/>
                </a:solidFill>
              </a:rPr>
              <a:t> Azam Khan		16121098</a:t>
            </a:r>
          </a:p>
          <a:p>
            <a:pPr lvl="0" indent="-342900">
              <a:lnSpc>
                <a:spcPct val="100000"/>
              </a:lnSpc>
              <a:spcBef>
                <a:spcPts val="1600"/>
              </a:spcBef>
              <a:buSzPts val="1800"/>
              <a:buAutoNum type="arabicPeriod"/>
            </a:pPr>
            <a:r>
              <a:rPr lang="en-GB" sz="1600" dirty="0" err="1">
                <a:solidFill>
                  <a:schemeClr val="bg2"/>
                </a:solidFill>
              </a:rPr>
              <a:t>Md</a:t>
            </a:r>
            <a:r>
              <a:rPr lang="en-GB" sz="1600" dirty="0">
                <a:solidFill>
                  <a:schemeClr val="bg2"/>
                </a:solidFill>
              </a:rPr>
              <a:t> </a:t>
            </a:r>
            <a:r>
              <a:rPr lang="en-GB" sz="1600" dirty="0" err="1">
                <a:solidFill>
                  <a:schemeClr val="bg2"/>
                </a:solidFill>
              </a:rPr>
              <a:t>Rezuwan</a:t>
            </a:r>
            <a:r>
              <a:rPr lang="en-GB" sz="1600" dirty="0">
                <a:solidFill>
                  <a:schemeClr val="bg2"/>
                </a:solidFill>
              </a:rPr>
              <a:t> Hassan       		16121073</a:t>
            </a:r>
          </a:p>
          <a:p>
            <a:pPr indent="-342900">
              <a:lnSpc>
                <a:spcPct val="100000"/>
              </a:lnSpc>
              <a:spcBef>
                <a:spcPts val="1600"/>
              </a:spcBef>
              <a:buSzPts val="1800"/>
              <a:buFont typeface="Lato"/>
              <a:buAutoNum type="arabicPeriod"/>
            </a:pPr>
            <a:r>
              <a:rPr lang="en-GB" sz="1600" dirty="0" err="1">
                <a:solidFill>
                  <a:schemeClr val="bg2"/>
                </a:solidFill>
              </a:rPr>
              <a:t>Tanjil</a:t>
            </a:r>
            <a:r>
              <a:rPr lang="en-GB" sz="1600" dirty="0">
                <a:solidFill>
                  <a:schemeClr val="bg2"/>
                </a:solidFill>
              </a:rPr>
              <a:t> Ahmed			16121092</a:t>
            </a:r>
          </a:p>
          <a:p>
            <a:pPr lvl="0" indent="-342900">
              <a:lnSpc>
                <a:spcPct val="100000"/>
              </a:lnSpc>
              <a:spcBef>
                <a:spcPts val="1600"/>
              </a:spcBef>
              <a:buSzPts val="1800"/>
              <a:buAutoNum type="arabicPeriod"/>
            </a:pPr>
            <a:endParaRPr lang="en-GB" sz="1600" dirty="0">
              <a:solidFill>
                <a:schemeClr val="bg2"/>
              </a:solidFill>
            </a:endParaRPr>
          </a:p>
          <a:p>
            <a:pPr lvl="0" indent="-342900">
              <a:spcBef>
                <a:spcPts val="1600"/>
              </a:spcBef>
              <a:buSzPts val="1800"/>
              <a:buAutoNum type="arabicPeriod"/>
            </a:pP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Md. Sajid Akbar</a:t>
            </a:r>
            <a:endParaRPr sz="1400"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ED47E1-3AE9-4CC4-925C-0B0B637E6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365" y="1188397"/>
            <a:ext cx="6778487" cy="2967335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66693359-52A9-4DD2-B8B8-66D031058043}"/>
              </a:ext>
            </a:extLst>
          </p:cNvPr>
          <p:cNvSpPr txBox="1">
            <a:spLocks/>
          </p:cNvSpPr>
          <p:nvPr/>
        </p:nvSpPr>
        <p:spPr>
          <a:xfrm>
            <a:off x="480971" y="179585"/>
            <a:ext cx="2938089" cy="8348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u="sng" dirty="0">
                <a:latin typeface="Lato" panose="020F0502020204030203" pitchFamily="34" charset="0"/>
              </a:rPr>
              <a:t>Introduction</a:t>
            </a:r>
            <a:r>
              <a:rPr lang="en-US" sz="3200" b="1" dirty="0">
                <a:latin typeface="Lato" panose="020F0502020204030203" pitchFamily="34" charset="0"/>
              </a:rPr>
              <a:t>:</a:t>
            </a:r>
            <a:endParaRPr lang="en-US" sz="3200" b="1" u="sng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7121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>
            <a:spLocks noGrp="1"/>
          </p:cNvSpPr>
          <p:nvPr>
            <p:ph type="title"/>
          </p:nvPr>
        </p:nvSpPr>
        <p:spPr>
          <a:xfrm>
            <a:off x="729450" y="374183"/>
            <a:ext cx="3182150" cy="8450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Calibri" panose="020F0502020204030204" pitchFamily="34" charset="0"/>
              </a:rPr>
              <a:t>Sensor : LM35</a:t>
            </a:r>
            <a:endParaRPr sz="3600" dirty="0">
              <a:latin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2ED5E1-3209-42E2-8B1A-FBC96F29C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50" y="1879599"/>
            <a:ext cx="3488485" cy="217681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259" y="1879599"/>
            <a:ext cx="4714153" cy="3420534"/>
          </a:xfrm>
          <a:prstGeom prst="rect">
            <a:avLst/>
          </a:prstGeom>
        </p:spPr>
      </p:pic>
      <p:sp>
        <p:nvSpPr>
          <p:cNvPr id="6" name="Google Shape;253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Md. </a:t>
            </a:r>
            <a:r>
              <a:rPr lang="en-GB" dirty="0" err="1"/>
              <a:t>Sajid</a:t>
            </a:r>
            <a:r>
              <a:rPr lang="en-GB" dirty="0"/>
              <a:t> Akbar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Md. Sajid Akbar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F9F9532-8F2A-45A1-9D04-F26A06B55858}"/>
              </a:ext>
            </a:extLst>
          </p:cNvPr>
          <p:cNvSpPr txBox="1">
            <a:spLocks/>
          </p:cNvSpPr>
          <p:nvPr/>
        </p:nvSpPr>
        <p:spPr>
          <a:xfrm>
            <a:off x="1942746" y="160868"/>
            <a:ext cx="5258507" cy="70696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/>
              <a:t>READINGS FROM THE SENSOR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3C6B208D-9C72-4BB0-887D-BFB2FD39EC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7104900"/>
              </p:ext>
            </p:extLst>
          </p:nvPr>
        </p:nvGraphicFramePr>
        <p:xfrm>
          <a:off x="740228" y="782600"/>
          <a:ext cx="7663542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4514">
                  <a:extLst>
                    <a:ext uri="{9D8B030D-6E8A-4147-A177-3AD203B41FA5}">
                      <a16:colId xmlns:a16="http://schemas.microsoft.com/office/drawing/2014/main" val="259152954"/>
                    </a:ext>
                  </a:extLst>
                </a:gridCol>
                <a:gridCol w="2554514">
                  <a:extLst>
                    <a:ext uri="{9D8B030D-6E8A-4147-A177-3AD203B41FA5}">
                      <a16:colId xmlns:a16="http://schemas.microsoft.com/office/drawing/2014/main" val="3526743252"/>
                    </a:ext>
                  </a:extLst>
                </a:gridCol>
                <a:gridCol w="2554514">
                  <a:extLst>
                    <a:ext uri="{9D8B030D-6E8A-4147-A177-3AD203B41FA5}">
                      <a16:colId xmlns:a16="http://schemas.microsoft.com/office/drawing/2014/main" val="4257096316"/>
                    </a:ext>
                  </a:extLst>
                </a:gridCol>
              </a:tblGrid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CELSIUS (°C)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FAHRENHEIT (°F)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VOLTAGE (Vs) (V)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506228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302937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793309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143014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075893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150161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919630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388690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87.8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853562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89.6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216919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218058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590406"/>
                  </a:ext>
                </a:extLst>
              </a:tr>
              <a:tr h="3039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02598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277936" y="259142"/>
            <a:ext cx="5629704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800" dirty="0"/>
              <a:t>GRAPH AND EQUATION</a:t>
            </a:r>
            <a:endParaRPr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7D106-1D57-493F-B780-B383A1110861}"/>
              </a:ext>
            </a:extLst>
          </p:cNvPr>
          <p:cNvSpPr txBox="1"/>
          <p:nvPr/>
        </p:nvSpPr>
        <p:spPr>
          <a:xfrm>
            <a:off x="30589" y="2143784"/>
            <a:ext cx="30141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EQUATION FROM MATLAB GRAPH :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y= -0.1369+0.005407*T</a:t>
            </a:r>
            <a:r>
              <a:rPr lang="en-US" sz="1050" b="1" dirty="0">
                <a:solidFill>
                  <a:schemeClr val="bg1"/>
                </a:solidFill>
              </a:rPr>
              <a:t>F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Google Shape;253;p33"/>
          <p:cNvSpPr/>
          <p:nvPr/>
        </p:nvSpPr>
        <p:spPr>
          <a:xfrm>
            <a:off x="0" y="4876730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Nusrat</a:t>
            </a:r>
            <a:r>
              <a:rPr lang="en-GB" dirty="0"/>
              <a:t> </a:t>
            </a:r>
            <a:r>
              <a:rPr lang="en-GB" dirty="0" err="1"/>
              <a:t>islam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7B6158-E3BA-4BD1-9A8B-3FD4D3AA4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667" y="833992"/>
            <a:ext cx="5333333" cy="40503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9B071F-55B6-407D-BCEC-0F91EAD58D27}"/>
              </a:ext>
            </a:extLst>
          </p:cNvPr>
          <p:cNvSpPr txBox="1"/>
          <p:nvPr/>
        </p:nvSpPr>
        <p:spPr>
          <a:xfrm>
            <a:off x="4572000" y="1371600"/>
            <a:ext cx="1570383" cy="4273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 dirty="0">
                <a:solidFill>
                  <a:schemeClr val="lt1"/>
                </a:solidFill>
              </a:rPr>
              <a:t>1</a:t>
            </a:r>
            <a:endParaRPr sz="700" b="1" dirty="0">
              <a:solidFill>
                <a:schemeClr val="lt1"/>
              </a:solidFill>
            </a:endParaRPr>
          </a:p>
        </p:txBody>
      </p: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678630" y="157671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SCALE AND SHIFT REGISTER</a:t>
            </a:r>
            <a:endParaRPr b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C1EA1A-10ED-4029-9C41-03B0EF509234}"/>
              </a:ext>
            </a:extLst>
          </p:cNvPr>
          <p:cNvSpPr txBox="1">
            <a:spLocks/>
          </p:cNvSpPr>
          <p:nvPr/>
        </p:nvSpPr>
        <p:spPr>
          <a:xfrm>
            <a:off x="204282" y="1470796"/>
            <a:ext cx="4348264" cy="3321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sz="2000" b="1" dirty="0">
                <a:solidFill>
                  <a:schemeClr val="tx1"/>
                </a:solidFill>
              </a:rPr>
              <a:t>Assumption of  V</a:t>
            </a:r>
            <a:r>
              <a:rPr lang="en-US" sz="2000" b="1" baseline="-25000" dirty="0">
                <a:solidFill>
                  <a:schemeClr val="tx1"/>
                </a:solidFill>
              </a:rPr>
              <a:t>T </a:t>
            </a:r>
            <a:r>
              <a:rPr lang="en-US" sz="2000" b="1" dirty="0">
                <a:solidFill>
                  <a:schemeClr val="tx1"/>
                </a:solidFill>
              </a:rPr>
              <a:t>: 75.2° F →1.5V</a:t>
            </a:r>
          </a:p>
          <a:p>
            <a:pPr marL="0" indent="0"/>
            <a:r>
              <a:rPr lang="en-US" sz="2000" b="1" dirty="0">
                <a:solidFill>
                  <a:schemeClr val="tx1"/>
                </a:solidFill>
              </a:rPr>
              <a:t>                               	95° F → 3.50V   </a:t>
            </a:r>
          </a:p>
          <a:p>
            <a:pPr marL="0" indent="0"/>
            <a:r>
              <a:rPr lang="en-US" sz="2000" b="1" dirty="0">
                <a:solidFill>
                  <a:schemeClr val="tx1"/>
                </a:solidFill>
              </a:rPr>
              <a:t>                             So,  V</a:t>
            </a:r>
            <a:r>
              <a:rPr lang="en-US" sz="2000" b="1" baseline="-25000" dirty="0">
                <a:solidFill>
                  <a:schemeClr val="tx1"/>
                </a:solidFill>
              </a:rPr>
              <a:t>T</a:t>
            </a:r>
            <a:r>
              <a:rPr lang="en-US" sz="2000" b="1" dirty="0">
                <a:solidFill>
                  <a:schemeClr val="tx1"/>
                </a:solidFill>
              </a:rPr>
              <a:t> = </a:t>
            </a:r>
            <a:r>
              <a:rPr lang="el-GR" sz="2000" b="1" dirty="0">
                <a:solidFill>
                  <a:schemeClr val="tx1"/>
                </a:solidFill>
              </a:rPr>
              <a:t>α</a:t>
            </a:r>
            <a:r>
              <a:rPr lang="en-US" sz="2000" b="1" dirty="0">
                <a:solidFill>
                  <a:schemeClr val="tx1"/>
                </a:solidFill>
              </a:rPr>
              <a:t> + </a:t>
            </a:r>
            <a:r>
              <a:rPr lang="en-US" sz="2000" b="1" dirty="0" err="1">
                <a:solidFill>
                  <a:schemeClr val="tx1"/>
                </a:solidFill>
              </a:rPr>
              <a:t>ßV</a:t>
            </a:r>
            <a:r>
              <a:rPr lang="en-US" sz="2000" b="1" baseline="-25000" dirty="0" err="1">
                <a:solidFill>
                  <a:schemeClr val="tx1"/>
                </a:solidFill>
              </a:rPr>
              <a:t>S</a:t>
            </a:r>
            <a:r>
              <a:rPr lang="en-US" sz="2000" b="1" baseline="-25000" dirty="0">
                <a:solidFill>
                  <a:schemeClr val="tx1"/>
                </a:solidFill>
              </a:rPr>
              <a:t>    </a:t>
            </a:r>
          </a:p>
          <a:p>
            <a:pPr marL="0" indent="0"/>
            <a:endParaRPr lang="en-US" sz="2000" b="1" dirty="0">
              <a:solidFill>
                <a:schemeClr val="tx1"/>
              </a:solidFill>
            </a:endParaRPr>
          </a:p>
          <a:p>
            <a:pPr marL="0" indent="0"/>
            <a:r>
              <a:rPr lang="en-US" sz="2000" b="1" dirty="0">
                <a:solidFill>
                  <a:schemeClr val="tx1"/>
                </a:solidFill>
              </a:rPr>
              <a:t>When,         V</a:t>
            </a:r>
            <a:r>
              <a:rPr lang="en-US" sz="2000" b="1" baseline="-25000" dirty="0">
                <a:solidFill>
                  <a:schemeClr val="tx1"/>
                </a:solidFill>
              </a:rPr>
              <a:t>T</a:t>
            </a:r>
            <a:r>
              <a:rPr lang="en-US" sz="2000" b="1" dirty="0">
                <a:solidFill>
                  <a:schemeClr val="tx1"/>
                </a:solidFill>
              </a:rPr>
              <a:t> = 1.50V,  V</a:t>
            </a:r>
            <a:r>
              <a:rPr lang="en-US" sz="2000" b="1" baseline="-25000" dirty="0">
                <a:solidFill>
                  <a:schemeClr val="tx1"/>
                </a:solidFill>
              </a:rPr>
              <a:t>S</a:t>
            </a:r>
            <a:r>
              <a:rPr lang="en-US" sz="2000" b="1" dirty="0">
                <a:solidFill>
                  <a:schemeClr val="tx1"/>
                </a:solidFill>
              </a:rPr>
              <a:t> = 0.27V</a:t>
            </a:r>
          </a:p>
          <a:p>
            <a:pPr marL="0" indent="0"/>
            <a:r>
              <a:rPr lang="en-US" sz="2000" b="1" dirty="0">
                <a:solidFill>
                  <a:schemeClr val="tx1"/>
                </a:solidFill>
              </a:rPr>
              <a:t>                        V</a:t>
            </a:r>
            <a:r>
              <a:rPr lang="en-US" sz="2000" b="1" baseline="-25000" dirty="0">
                <a:solidFill>
                  <a:schemeClr val="tx1"/>
                </a:solidFill>
              </a:rPr>
              <a:t>T </a:t>
            </a:r>
            <a:r>
              <a:rPr lang="en-US" sz="2000" b="1" dirty="0">
                <a:solidFill>
                  <a:schemeClr val="tx1"/>
                </a:solidFill>
              </a:rPr>
              <a:t>= 3.50V,   V</a:t>
            </a:r>
            <a:r>
              <a:rPr lang="en-US" sz="2000" b="1" baseline="-25000" dirty="0">
                <a:solidFill>
                  <a:schemeClr val="tx1"/>
                </a:solidFill>
              </a:rPr>
              <a:t>S</a:t>
            </a:r>
            <a:r>
              <a:rPr lang="en-US" sz="2000" b="1" dirty="0">
                <a:solidFill>
                  <a:schemeClr val="tx1"/>
                </a:solidFill>
              </a:rPr>
              <a:t> = 0.38V </a:t>
            </a:r>
          </a:p>
          <a:p>
            <a:pPr marL="0" indent="0"/>
            <a:r>
              <a:rPr lang="en-US" sz="2000" b="1" dirty="0">
                <a:solidFill>
                  <a:schemeClr val="tx1"/>
                </a:solidFill>
              </a:rPr>
              <a:t>           </a:t>
            </a:r>
          </a:p>
          <a:p>
            <a:pPr marL="0" indent="0"/>
            <a:r>
              <a:rPr lang="en-US" sz="2000" b="1" dirty="0">
                <a:solidFill>
                  <a:schemeClr val="tx1"/>
                </a:solidFill>
              </a:rPr>
              <a:t>           So,      </a:t>
            </a:r>
            <a:r>
              <a:rPr lang="el-GR" sz="2000" b="1" dirty="0">
                <a:solidFill>
                  <a:schemeClr val="tx1"/>
                </a:solidFill>
              </a:rPr>
              <a:t>α</a:t>
            </a:r>
            <a:r>
              <a:rPr lang="en-US" sz="2000" b="1" dirty="0">
                <a:solidFill>
                  <a:schemeClr val="tx1"/>
                </a:solidFill>
              </a:rPr>
              <a:t> = -3.40, </a:t>
            </a:r>
          </a:p>
          <a:p>
            <a:pPr marL="0" indent="0"/>
            <a:r>
              <a:rPr lang="en-US" sz="2000" b="1" dirty="0">
                <a:solidFill>
                  <a:schemeClr val="tx1"/>
                </a:solidFill>
              </a:rPr>
              <a:t>	     ß=18.18</a:t>
            </a:r>
          </a:p>
          <a:p>
            <a:endParaRPr lang="en-US" sz="2000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5243207" y="1556906"/>
                <a:ext cx="3385227" cy="23889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indent="0"/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Now, 	</a:t>
                </a:r>
              </a:p>
              <a:p>
                <a:pPr marL="0" indent="0"/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	</a:t>
                </a:r>
                <a:r>
                  <a:rPr lang="el-GR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α</a:t>
                </a:r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 = - 5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𝑹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000" b="1">
                            <a:solidFill>
                              <a:schemeClr val="tx1"/>
                            </a:solidFill>
                            <a:latin typeface="Lato" panose="020B0604020202020204" charset="0"/>
                          </a:rPr>
                          <m:t>R</m:t>
                        </m:r>
                        <m:r>
                          <m:rPr>
                            <m:nor/>
                          </m:rPr>
                          <a:rPr lang="en-US" sz="2000" b="1" baseline="-25000">
                            <a:solidFill>
                              <a:schemeClr val="tx1"/>
                            </a:solidFill>
                            <a:latin typeface="Lato" panose="020B0604020202020204" charset="0"/>
                          </a:rPr>
                          <m:t>2</m:t>
                        </m:r>
                        <m:r>
                          <m:rPr>
                            <m:nor/>
                          </m:rPr>
                          <a:rPr lang="en-US" sz="2000" b="1">
                            <a:solidFill>
                              <a:schemeClr val="tx1"/>
                            </a:solidFill>
                            <a:latin typeface="Lato" panose="020B0604020202020204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 , ß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1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𝑹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000" b="1">
                            <a:solidFill>
                              <a:schemeClr val="tx1"/>
                            </a:solidFill>
                            <a:latin typeface="Lato" panose="020B0604020202020204" charset="0"/>
                          </a:rPr>
                          <m:t>R</m:t>
                        </m:r>
                        <m:r>
                          <m:rPr>
                            <m:nor/>
                          </m:rPr>
                          <a:rPr lang="en-US" sz="2000" b="1" baseline="-25000">
                            <a:solidFill>
                              <a:schemeClr val="tx1"/>
                            </a:solidFill>
                            <a:latin typeface="Lato" panose="020B0604020202020204" charset="0"/>
                          </a:rPr>
                          <m:t>1</m:t>
                        </m:r>
                        <m:r>
                          <m:rPr>
                            <m:nor/>
                          </m:rPr>
                          <a:rPr lang="en-US" sz="2000" b="1" i="1">
                            <a:solidFill>
                              <a:schemeClr val="tx1"/>
                            </a:solidFill>
                            <a:latin typeface="Lato" panose="020B0604020202020204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2000" b="1" dirty="0">
                  <a:solidFill>
                    <a:schemeClr val="tx1"/>
                  </a:solidFill>
                  <a:latin typeface="Lato" panose="020B0604020202020204" charset="0"/>
                </a:endParaRPr>
              </a:p>
              <a:p>
                <a:pPr marL="0" indent="0"/>
                <a:endParaRPr lang="en-US" sz="2000" b="1" dirty="0">
                  <a:solidFill>
                    <a:schemeClr val="tx1"/>
                  </a:solidFill>
                  <a:latin typeface="Lato" panose="020B0604020202020204" charset="0"/>
                </a:endParaRPr>
              </a:p>
              <a:p>
                <a:pPr marL="0" indent="0"/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Taking, </a:t>
                </a:r>
              </a:p>
              <a:p>
                <a:pPr marL="0" indent="0"/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	R = 100KΩ,</a:t>
                </a:r>
              </a:p>
              <a:p>
                <a:pPr marL="0" indent="0"/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	R</a:t>
                </a:r>
                <a:r>
                  <a:rPr lang="en-US" sz="2000" b="1" baseline="-25000" dirty="0">
                    <a:solidFill>
                      <a:schemeClr val="tx1"/>
                    </a:solidFill>
                    <a:latin typeface="Lato" panose="020B0604020202020204" charset="0"/>
                  </a:rPr>
                  <a:t>2</a:t>
                </a:r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 = 147.05KΩ, </a:t>
                </a:r>
              </a:p>
              <a:p>
                <a:pPr marL="0" indent="0"/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	R</a:t>
                </a:r>
                <a:r>
                  <a:rPr lang="en-US" sz="2000" b="1" baseline="-25000" dirty="0">
                    <a:solidFill>
                      <a:schemeClr val="tx1"/>
                    </a:solidFill>
                    <a:latin typeface="Lato" panose="020B0604020202020204" charset="0"/>
                  </a:rPr>
                  <a:t>1</a:t>
                </a:r>
                <a:r>
                  <a:rPr lang="en-US" sz="2000" b="1" dirty="0">
                    <a:solidFill>
                      <a:schemeClr val="tx1"/>
                    </a:solidFill>
                    <a:latin typeface="Lato" panose="020B0604020202020204" charset="0"/>
                  </a:rPr>
                  <a:t> = 5.5KΩ</a:t>
                </a: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3207" y="1556906"/>
                <a:ext cx="3385227" cy="2388924"/>
              </a:xfrm>
              <a:prstGeom prst="rect">
                <a:avLst/>
              </a:prstGeom>
              <a:blipFill>
                <a:blip r:embed="rId3"/>
                <a:stretch>
                  <a:fillRect l="-1802" t="-1276" b="-38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Google Shape;253;p33"/>
          <p:cNvSpPr/>
          <p:nvPr/>
        </p:nvSpPr>
        <p:spPr>
          <a:xfrm>
            <a:off x="0" y="4833992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Nusrat Islam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724950" y="134801"/>
            <a:ext cx="5304825" cy="14414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SCALE AND SHIFT REGISTER</a:t>
            </a:r>
            <a:endParaRPr dirty="0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25FF78EB-589F-4772-A6EA-7D42C7F691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50" y="1716289"/>
            <a:ext cx="7142018" cy="255327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253;p33"/>
          <p:cNvSpPr/>
          <p:nvPr/>
        </p:nvSpPr>
        <p:spPr>
          <a:xfrm>
            <a:off x="0" y="4833992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Palash </a:t>
            </a:r>
            <a:r>
              <a:rPr lang="en-GB" dirty="0"/>
              <a:t>Chandra  Ghosh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C648BAE-F1C3-4441-9F1D-EC945E047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083" y="275221"/>
            <a:ext cx="8761413" cy="706964"/>
          </a:xfrm>
        </p:spPr>
        <p:txBody>
          <a:bodyPr/>
          <a:lstStyle/>
          <a:p>
            <a:r>
              <a:rPr lang="en-US" b="1" dirty="0"/>
              <a:t>COMPARISON CIRCUIT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5941DED-8CE8-42BF-9FE7-62EA2BA0706A}"/>
              </a:ext>
            </a:extLst>
          </p:cNvPr>
          <p:cNvSpPr txBox="1">
            <a:spLocks/>
          </p:cNvSpPr>
          <p:nvPr/>
        </p:nvSpPr>
        <p:spPr>
          <a:xfrm>
            <a:off x="183083" y="1199938"/>
            <a:ext cx="4185716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Adjustable Register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Fixing V</a:t>
            </a:r>
            <a:r>
              <a:rPr lang="en-US" sz="1050" b="1" dirty="0">
                <a:solidFill>
                  <a:schemeClr val="tx1"/>
                </a:solidFill>
              </a:rPr>
              <a:t>H</a:t>
            </a:r>
            <a:r>
              <a:rPr lang="en-US" sz="2400" b="1" dirty="0">
                <a:solidFill>
                  <a:schemeClr val="tx1"/>
                </a:solidFill>
              </a:rPr>
              <a:t> &amp; V</a:t>
            </a:r>
            <a:r>
              <a:rPr lang="en-US" sz="1200" b="1" dirty="0">
                <a:solidFill>
                  <a:schemeClr val="tx1"/>
                </a:solidFill>
              </a:rPr>
              <a:t>L</a:t>
            </a:r>
            <a:endParaRPr lang="en-US" sz="24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Takes Reference voltage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Compare reference voltage</a:t>
            </a:r>
          </a:p>
          <a:p>
            <a:pPr marL="146050" indent="0"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</a:rPr>
              <a:t>V</a:t>
            </a:r>
            <a:r>
              <a:rPr lang="en-US" sz="1200" b="1" dirty="0">
                <a:solidFill>
                  <a:schemeClr val="tx1"/>
                </a:solidFill>
              </a:rPr>
              <a:t>H </a:t>
            </a:r>
            <a:r>
              <a:rPr lang="en-US" sz="2400" b="1" dirty="0">
                <a:solidFill>
                  <a:schemeClr val="tx1"/>
                </a:solidFill>
              </a:rPr>
              <a:t> = 3.7 V	V</a:t>
            </a:r>
            <a:r>
              <a:rPr lang="en-US" sz="1200" b="1" dirty="0">
                <a:solidFill>
                  <a:schemeClr val="tx1"/>
                </a:solidFill>
              </a:rPr>
              <a:t> L </a:t>
            </a:r>
            <a:r>
              <a:rPr lang="en-US" sz="2400" b="1" dirty="0">
                <a:solidFill>
                  <a:schemeClr val="tx1"/>
                </a:solidFill>
              </a:rPr>
              <a:t>= 1.23 V</a:t>
            </a:r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pic>
        <p:nvPicPr>
          <p:cNvPr id="12" name="Picture 11" descr="Compariso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538" y="982185"/>
            <a:ext cx="3435796" cy="302008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791318" y="4339899"/>
            <a:ext cx="3153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Fig: Comparison Circuit</a:t>
            </a:r>
          </a:p>
        </p:txBody>
      </p:sp>
      <p:sp>
        <p:nvSpPr>
          <p:cNvPr id="14" name="Google Shape;253;p33"/>
          <p:cNvSpPr/>
          <p:nvPr/>
        </p:nvSpPr>
        <p:spPr>
          <a:xfrm>
            <a:off x="0" y="4833992"/>
            <a:ext cx="9144000" cy="309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dirty="0"/>
              <a:t>Rayed </a:t>
            </a:r>
            <a:r>
              <a:rPr lang="en-GB" dirty="0" err="1"/>
              <a:t>Md</a:t>
            </a:r>
            <a:r>
              <a:rPr lang="en-GB" dirty="0"/>
              <a:t> </a:t>
            </a:r>
            <a:r>
              <a:rPr lang="en-GB" dirty="0" err="1"/>
              <a:t>Muhaymin</a:t>
            </a:r>
            <a:r>
              <a:rPr lang="en-GB" dirty="0"/>
              <a:t> </a:t>
            </a:r>
            <a:r>
              <a:rPr lang="en-GB" dirty="0" err="1"/>
              <a:t>Hasan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475</Words>
  <Application>Microsoft Office PowerPoint</Application>
  <PresentationFormat>On-screen Show (16:9)</PresentationFormat>
  <Paragraphs>205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Wingdings 3</vt:lpstr>
      <vt:lpstr>Arial</vt:lpstr>
      <vt:lpstr>Wingdings</vt:lpstr>
      <vt:lpstr>Cambria Math</vt:lpstr>
      <vt:lpstr>Calibri</vt:lpstr>
      <vt:lpstr>Lato</vt:lpstr>
      <vt:lpstr>Raleway</vt:lpstr>
      <vt:lpstr>Streamline</vt:lpstr>
      <vt:lpstr>THE TEMPERATURE BOX : AN INTRODUCTORY CONTROL SYSTEMS PROJECT </vt:lpstr>
      <vt:lpstr>Group Members:</vt:lpstr>
      <vt:lpstr>Md. Sajid Akbar</vt:lpstr>
      <vt:lpstr>Sensor : LM35</vt:lpstr>
      <vt:lpstr>Md. Sajid Akbar</vt:lpstr>
      <vt:lpstr>GRAPH AND EQUATION</vt:lpstr>
      <vt:lpstr>SCALE AND SHIFT REGISTER</vt:lpstr>
      <vt:lpstr>SCALE AND SHIFT REGISTER</vt:lpstr>
      <vt:lpstr>COMPARISON CIRCUIT</vt:lpstr>
      <vt:lpstr>COMPARISON CIRCUIT</vt:lpstr>
      <vt:lpstr>DIGITAL LOGIC CIRCUIT</vt:lpstr>
      <vt:lpstr>IMPLEMENTATION WITH D-FLIPFLOPS</vt:lpstr>
      <vt:lpstr>AMPLIFIER</vt:lpstr>
      <vt:lpstr>INVERTING AMPLIFIER</vt:lpstr>
      <vt:lpstr>RELAY and BJT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TEMPERATURE BOX : AN INTRODUCTORY CONTROL SYSTEMS PROJECT</dc:title>
  <dc:creator>eeethesis</dc:creator>
  <cp:lastModifiedBy>LENOVO</cp:lastModifiedBy>
  <cp:revision>40</cp:revision>
  <dcterms:modified xsi:type="dcterms:W3CDTF">2018-12-04T08:25:52Z</dcterms:modified>
</cp:coreProperties>
</file>